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70" r:id="rId3"/>
    <p:sldId id="281" r:id="rId4"/>
    <p:sldId id="280" r:id="rId5"/>
    <p:sldId id="282" r:id="rId6"/>
    <p:sldId id="283" r:id="rId7"/>
    <p:sldId id="284" r:id="rId8"/>
    <p:sldId id="26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453" userDrawn="1">
          <p15:clr>
            <a:srgbClr val="A4A3A4"/>
          </p15:clr>
        </p15:guide>
        <p15:guide id="5" pos="7408" userDrawn="1">
          <p15:clr>
            <a:srgbClr val="A4A3A4"/>
          </p15:clr>
        </p15:guide>
        <p15:guide id="6" pos="513" userDrawn="1">
          <p15:clr>
            <a:srgbClr val="A4A3A4"/>
          </p15:clr>
        </p15:guide>
        <p15:guide id="7" pos="2752" userDrawn="1">
          <p15:clr>
            <a:srgbClr val="A4A3A4"/>
          </p15:clr>
        </p15:guide>
        <p15:guide id="8" pos="2843" userDrawn="1">
          <p15:clr>
            <a:srgbClr val="A4A3A4"/>
          </p15:clr>
        </p15:guide>
        <p15:guide id="9" pos="5080" userDrawn="1">
          <p15:clr>
            <a:srgbClr val="A4A3A4"/>
          </p15:clr>
        </p15:guide>
        <p15:guide id="10" pos="5171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C5"/>
    <a:srgbClr val="C20E1A"/>
    <a:srgbClr val="0087CC"/>
    <a:srgbClr val="4172AD"/>
    <a:srgbClr val="CD6209"/>
    <a:srgbClr val="F5770F"/>
    <a:srgbClr val="F68B32"/>
    <a:srgbClr val="709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43" autoAdjust="0"/>
  </p:normalViewPr>
  <p:slideViewPr>
    <p:cSldViewPr snapToObjects="1" showGuides="1">
      <p:cViewPr varScale="1">
        <p:scale>
          <a:sx n="107" d="100"/>
          <a:sy n="107" d="100"/>
        </p:scale>
        <p:origin x="840" y="150"/>
      </p:cViewPr>
      <p:guideLst>
        <p:guide orient="horz" pos="981"/>
        <p:guide orient="horz" pos="278"/>
        <p:guide pos="3840"/>
        <p:guide pos="453"/>
        <p:guide pos="7408"/>
        <p:guide pos="513"/>
        <p:guide pos="2752"/>
        <p:guide pos="2843"/>
        <p:guide pos="5080"/>
        <p:guide pos="5171"/>
        <p:guide orient="horz" pos="2546"/>
        <p:guide orient="horz" pos="3952"/>
        <p:guide orient="horz" pos="3770"/>
        <p:guide orient="horz" pos="41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3BA1-E74F-4166-B84A-2306D20973BC}" type="datetimeFigureOut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6ED92-20AF-4C8D-A1F4-C7BE17A5143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0218-60D8-4C02-9A30-55662E375C3C}" type="datetimeFigureOut">
              <a:rPr lang="cs-CZ" smtClean="0"/>
              <a:pPr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2209799" y="2772182"/>
            <a:ext cx="7772400" cy="1872208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FC5"/>
                </a:solidFill>
              </a:rPr>
              <a:t>Fakultní nemocnice </a:t>
            </a:r>
            <a:br>
              <a:rPr lang="cs-CZ" sz="4800" b="1" dirty="0">
                <a:solidFill>
                  <a:srgbClr val="007FC5"/>
                </a:solidFill>
              </a:rPr>
            </a:br>
            <a:r>
              <a:rPr lang="cs-CZ" sz="4800" b="1" dirty="0">
                <a:solidFill>
                  <a:srgbClr val="007FC5"/>
                </a:solidFill>
              </a:rPr>
              <a:t>Hradec Králové</a:t>
            </a:r>
          </a:p>
        </p:txBody>
      </p:sp>
      <p:pic>
        <p:nvPicPr>
          <p:cNvPr id="7" name="Picture 2" descr="G:\!!Prace\Loga\_logo FN H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653" y="988832"/>
            <a:ext cx="1584694" cy="1609108"/>
          </a:xfrm>
          <a:prstGeom prst="rect">
            <a:avLst/>
          </a:prstGeom>
          <a:noFill/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C566EFFD-67FA-4D9C-ACF8-DEBF5A17A694}"/>
              </a:ext>
            </a:extLst>
          </p:cNvPr>
          <p:cNvSpPr txBox="1">
            <a:spLocks/>
          </p:cNvSpPr>
          <p:nvPr/>
        </p:nvSpPr>
        <p:spPr>
          <a:xfrm>
            <a:off x="2895600" y="562524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www.fnhk.cz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1" name="Přímá spojovací čára 9">
            <a:extLst>
              <a:ext uri="{FF2B5EF4-FFF2-40B4-BE49-F238E27FC236}">
                <a16:creationId xmlns:a16="http://schemas.microsoft.com/office/drawing/2014/main" id="{5E4EB291-88C1-4146-905F-AC1A40DA7DA1}"/>
              </a:ext>
            </a:extLst>
          </p:cNvPr>
          <p:cNvCxnSpPr>
            <a:cxnSpLocks/>
          </p:cNvCxnSpPr>
          <p:nvPr/>
        </p:nvCxnSpPr>
        <p:spPr>
          <a:xfrm>
            <a:off x="7680176" y="5960132"/>
            <a:ext cx="374441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6">
            <a:extLst>
              <a:ext uri="{FF2B5EF4-FFF2-40B4-BE49-F238E27FC236}">
                <a16:creationId xmlns:a16="http://schemas.microsoft.com/office/drawing/2014/main" id="{77EEDD7C-1918-48D1-A890-C291F66A044D}"/>
              </a:ext>
            </a:extLst>
          </p:cNvPr>
          <p:cNvCxnSpPr>
            <a:cxnSpLocks/>
          </p:cNvCxnSpPr>
          <p:nvPr/>
        </p:nvCxnSpPr>
        <p:spPr>
          <a:xfrm flipV="1">
            <a:off x="814388" y="5960132"/>
            <a:ext cx="3807172" cy="24743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506C18EE-D81B-1E87-CD2B-E61CF708B1C9}"/>
              </a:ext>
            </a:extLst>
          </p:cNvPr>
          <p:cNvSpPr txBox="1">
            <a:spLocks/>
          </p:cNvSpPr>
          <p:nvPr/>
        </p:nvSpPr>
        <p:spPr>
          <a:xfrm>
            <a:off x="535484" y="4728112"/>
            <a:ext cx="3348631" cy="106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rgbClr val="007FC5"/>
                </a:solidFill>
              </a:rPr>
              <a:t>Ing. Vladimír Duchoň</a:t>
            </a:r>
          </a:p>
          <a:p>
            <a:r>
              <a:rPr lang="cs-CZ" sz="2000" b="1" dirty="0">
                <a:solidFill>
                  <a:srgbClr val="007FC5"/>
                </a:solidFill>
              </a:rPr>
              <a:t>vladimir.duchon@fnhk.cz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E39F3445-6AAA-CB3F-4EE3-933AADEE8307}"/>
              </a:ext>
            </a:extLst>
          </p:cNvPr>
          <p:cNvSpPr txBox="1">
            <a:spLocks/>
          </p:cNvSpPr>
          <p:nvPr/>
        </p:nvSpPr>
        <p:spPr>
          <a:xfrm>
            <a:off x="7968208" y="4722265"/>
            <a:ext cx="3348631" cy="106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rgbClr val="007FC5"/>
                </a:solidFill>
              </a:rPr>
              <a:t>Olomouc, 19. 9. 2023</a:t>
            </a:r>
          </a:p>
        </p:txBody>
      </p:sp>
    </p:spTree>
    <p:extLst>
      <p:ext uri="{BB962C8B-B14F-4D97-AF65-F5344CB8AC3E}">
        <p14:creationId xmlns:p14="http://schemas.microsoft.com/office/powerpoint/2010/main" val="84375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Kritéria hodnocení u veřejných zakázek na dodávky LP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498598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Legislativní rámec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Základní zásady - § 6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Přiměřenost zadávacích podmínek (s ohledem na </a:t>
            </a:r>
            <a:r>
              <a:rPr lang="cs-CZ" b="1" i="1" dirty="0"/>
              <a:t>přidanou hodnotu </a:t>
            </a:r>
            <a:r>
              <a:rPr lang="cs-CZ" dirty="0"/>
              <a:t>zvýhodňovaného parametru)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Zákaz diskriminace (zvýhodnění parametru de facto brání účasti jiných dodavatelů)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Zadávací podmínky - § 36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Nesmí určitým dodavatelům </a:t>
            </a:r>
            <a:r>
              <a:rPr lang="cs-CZ" b="1" i="1" dirty="0"/>
              <a:t>bezdůvodně</a:t>
            </a:r>
            <a:r>
              <a:rPr lang="cs-CZ" dirty="0"/>
              <a:t> přímo či nepřímo zaručovat konkurenční výhodu nebo vytvářet </a:t>
            </a:r>
            <a:r>
              <a:rPr lang="cs-CZ" b="1" i="1" dirty="0"/>
              <a:t>bezdůvodné </a:t>
            </a:r>
            <a:r>
              <a:rPr lang="cs-CZ" dirty="0"/>
              <a:t>překážky hospodářské soutěže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Ekonomická výhodnost - § 114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Náklady životního cyklu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Nejnižší nabídková cena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Poměr nabídkové ceny a kvality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Kritéria hodnocení u veřejných zakázek na dodávky LP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34195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Legislativní rámec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Kritéria kvality - § 116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Kritéria, která vyjadřují </a:t>
            </a:r>
            <a:r>
              <a:rPr lang="cs-CZ" b="1" i="1" dirty="0"/>
              <a:t>kvalitativní</a:t>
            </a:r>
            <a:r>
              <a:rPr lang="cs-CZ" dirty="0"/>
              <a:t> , environmentální nebo </a:t>
            </a:r>
            <a:r>
              <a:rPr lang="cs-CZ" b="1" i="1" dirty="0"/>
              <a:t>sociální </a:t>
            </a:r>
            <a:r>
              <a:rPr lang="cs-CZ" dirty="0"/>
              <a:t>hlediska spojená s předmětem 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Vymezena tak, aby mohli být nabídky porovnatelné a naplnění kritérií </a:t>
            </a:r>
            <a:r>
              <a:rPr lang="cs-CZ" b="1" i="1" dirty="0"/>
              <a:t>ověřitelné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Stanovisko Evropské agentury pro léčivé přípravky (EMA)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Všechny nákupy léčivých přípravků realizované v rámci jedné (nejnižší) ATC skupiny je totiž třeba pokládat za dodávky stejného druhu</a:t>
            </a:r>
          </a:p>
        </p:txBody>
      </p:sp>
    </p:spTree>
    <p:extLst>
      <p:ext uri="{BB962C8B-B14F-4D97-AF65-F5344CB8AC3E}">
        <p14:creationId xmlns:p14="http://schemas.microsoft.com/office/powerpoint/2010/main" val="369133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Kritéria hodnocení kvality u veřejných zakázek na dodávky LP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369652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Objektivní</a:t>
            </a:r>
            <a:r>
              <a:rPr lang="cs-CZ" sz="2400" b="1" u="sng" dirty="0"/>
              <a:t> </a:t>
            </a:r>
            <a:r>
              <a:rPr lang="cs-CZ" sz="2000" b="1" u="sng" dirty="0"/>
              <a:t>parametry kvality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Léková forma/aplikace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Velikost balení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lnSpc>
                <a:spcPct val="150000"/>
              </a:lnSpc>
            </a:pPr>
            <a:r>
              <a:rPr lang="cs-CZ" sz="2000" b="1" u="sng" dirty="0"/>
              <a:t>Subjektivní parametry kvality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Chuť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Barva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Bolestivost</a:t>
            </a:r>
          </a:p>
        </p:txBody>
      </p:sp>
    </p:spTree>
    <p:extLst>
      <p:ext uri="{BB962C8B-B14F-4D97-AF65-F5344CB8AC3E}">
        <p14:creationId xmlns:p14="http://schemas.microsoft.com/office/powerpoint/2010/main" val="245548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Objektivní kritéria hodnocení kvality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498598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Léková forma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Nabízený LP v různých lékových formách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Rychlejší nástup účinku v případě injekčního podání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Možnost „půlení“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Kapky/sirupy - snazší podání pro děti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Aplikace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Strach z injekcí – injekce vs. tablety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Podání v domácích podmínkách – pero vs. Injekce (inzuliny)</a:t>
            </a:r>
          </a:p>
          <a:p>
            <a:pPr algn="just">
              <a:lnSpc>
                <a:spcPct val="150000"/>
              </a:lnSpc>
            </a:pPr>
            <a:r>
              <a:rPr lang="cs-CZ" sz="2000" b="1" u="sng" dirty="0"/>
              <a:t>Velikost balení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Využití celého balení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24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Subjektivní kritéria hodnocení kvality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36009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Barva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Zažitý pocit – spojení barvy a účinku (růžová, modrá)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Vliv reklamy</a:t>
            </a:r>
          </a:p>
          <a:p>
            <a:pPr algn="just">
              <a:lnSpc>
                <a:spcPct val="150000"/>
              </a:lnSpc>
            </a:pPr>
            <a:r>
              <a:rPr lang="cs-CZ" sz="2000" b="1" u="sng" dirty="0"/>
              <a:t>Chuť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Pilulky vs. potahované tablety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Enterální výživa – různé příchutě/stejné příchutě různých výrobců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Bolestivost (při stejném způsobu podání, stejné účinné látce)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56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Subjektivní kritéria hodnocení kvality - bolestivost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3392" y="1295549"/>
            <a:ext cx="10690681" cy="498598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Léčivé přípravky s obsahem </a:t>
            </a:r>
            <a:r>
              <a:rPr lang="cs-CZ" sz="2000" b="1" u="sng" dirty="0" err="1"/>
              <a:t>adalimumabu</a:t>
            </a:r>
            <a:endParaRPr lang="cs-CZ" sz="2000" b="1" u="sng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trhu více LP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Některé obsahují pomocnou látku – citrát (</a:t>
            </a:r>
            <a:r>
              <a:rPr lang="cs-CZ" sz="2000" dirty="0" err="1"/>
              <a:t>acidum</a:t>
            </a:r>
            <a:r>
              <a:rPr lang="cs-CZ" sz="2000" dirty="0"/>
              <a:t> </a:t>
            </a:r>
            <a:r>
              <a:rPr lang="cs-CZ" sz="2000" dirty="0" err="1"/>
              <a:t>citricum</a:t>
            </a:r>
            <a:r>
              <a:rPr lang="cs-CZ" sz="2000" dirty="0"/>
              <a:t>)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Vyšší bolestivost při aplikaci LP s obsahem citrátu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Rozdíl především při přechodu na LP s obsahem citrátu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Studie zabývající se porovnání bolestivosti LP s citráty a bez nich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Vliv více faktorů (složení, objem, velikost jehly)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Užití citrátu jako pomocné látky obecně označováno za složku zvyšující bolest v místě v pichu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Trend na trhu – přechod na LP bez citrátů</a:t>
            </a:r>
          </a:p>
          <a:p>
            <a:pPr algn="just">
              <a:lnSpc>
                <a:spcPct val="150000"/>
              </a:lnSpc>
            </a:pPr>
            <a:r>
              <a:rPr lang="cs-CZ" sz="2000" b="1" dirty="0" err="1"/>
              <a:t>Nepodkročitelný</a:t>
            </a:r>
            <a:r>
              <a:rPr lang="cs-CZ" sz="2000" b="1" dirty="0"/>
              <a:t> parametr vs. zvýhodnění v rámci hodnocení kvality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77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ctrTitle"/>
          </p:nvPr>
        </p:nvSpPr>
        <p:spPr>
          <a:xfrm>
            <a:off x="2209800" y="3201780"/>
            <a:ext cx="7772400" cy="2020361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FC5"/>
                </a:solidFill>
              </a:rPr>
              <a:t>Děkuji za pozornost</a:t>
            </a:r>
            <a:br>
              <a:rPr lang="cs-CZ" sz="4800" b="1" dirty="0">
                <a:solidFill>
                  <a:srgbClr val="007FC5"/>
                </a:solidFill>
              </a:rPr>
            </a:br>
            <a:br>
              <a:rPr lang="cs-CZ" sz="4800" b="1" dirty="0">
                <a:solidFill>
                  <a:srgbClr val="007FC5"/>
                </a:solidFill>
              </a:rPr>
            </a:br>
            <a:r>
              <a:rPr lang="cs-CZ" sz="1800" b="1" dirty="0">
                <a:solidFill>
                  <a:srgbClr val="007FC5"/>
                </a:solidFill>
              </a:rPr>
              <a:t>Ing. Vladimír Duchoň</a:t>
            </a:r>
            <a:br>
              <a:rPr lang="cs-CZ" sz="1800" b="1" dirty="0">
                <a:solidFill>
                  <a:srgbClr val="007FC5"/>
                </a:solidFill>
              </a:rPr>
            </a:br>
            <a:r>
              <a:rPr lang="cs-CZ" sz="1800" b="1" dirty="0">
                <a:solidFill>
                  <a:srgbClr val="007FC5"/>
                </a:solidFill>
              </a:rPr>
              <a:t>vladimir.duchon@fnhk.cz</a:t>
            </a:r>
            <a:endParaRPr lang="cs-CZ" sz="4800" b="1" dirty="0">
              <a:solidFill>
                <a:srgbClr val="007FC5"/>
              </a:solidFill>
            </a:endParaRPr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5768" y="1372634"/>
            <a:ext cx="1476001" cy="1498740"/>
          </a:xfrm>
          <a:prstGeom prst="rect">
            <a:avLst/>
          </a:prstGeom>
          <a:noFill/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810CD862-EF07-4483-B75E-218FF30E9A92}"/>
              </a:ext>
            </a:extLst>
          </p:cNvPr>
          <p:cNvSpPr txBox="1">
            <a:spLocks/>
          </p:cNvSpPr>
          <p:nvPr/>
        </p:nvSpPr>
        <p:spPr>
          <a:xfrm>
            <a:off x="2895600" y="562524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www.fnhk.cz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Přímá spojovací čára 9">
            <a:extLst>
              <a:ext uri="{FF2B5EF4-FFF2-40B4-BE49-F238E27FC236}">
                <a16:creationId xmlns:a16="http://schemas.microsoft.com/office/drawing/2014/main" id="{E412E749-011C-4252-879A-F38658039553}"/>
              </a:ext>
            </a:extLst>
          </p:cNvPr>
          <p:cNvCxnSpPr>
            <a:cxnSpLocks/>
          </p:cNvCxnSpPr>
          <p:nvPr/>
        </p:nvCxnSpPr>
        <p:spPr>
          <a:xfrm>
            <a:off x="7680176" y="5960132"/>
            <a:ext cx="374441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6">
            <a:extLst>
              <a:ext uri="{FF2B5EF4-FFF2-40B4-BE49-F238E27FC236}">
                <a16:creationId xmlns:a16="http://schemas.microsoft.com/office/drawing/2014/main" id="{0D2BDDEF-2A19-442E-B97A-0D4C7DDD8135}"/>
              </a:ext>
            </a:extLst>
          </p:cNvPr>
          <p:cNvCxnSpPr>
            <a:cxnSpLocks/>
          </p:cNvCxnSpPr>
          <p:nvPr/>
        </p:nvCxnSpPr>
        <p:spPr>
          <a:xfrm flipV="1">
            <a:off x="814388" y="5960132"/>
            <a:ext cx="3807172" cy="24743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425</Words>
  <Application>Microsoft Office PowerPoint</Application>
  <PresentationFormat>Širokoúhlá obrazovka</PresentationFormat>
  <Paragraphs>65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sady Office</vt:lpstr>
      <vt:lpstr>Fakultní nemocnice  Hradec Králové</vt:lpstr>
      <vt:lpstr>Kritéria hodnocení u veřejných zakázek na dodávky LP</vt:lpstr>
      <vt:lpstr>Kritéria hodnocení u veřejných zakázek na dodávky LP</vt:lpstr>
      <vt:lpstr>Kritéria hodnocení kvality u veřejných zakázek na dodávky LP</vt:lpstr>
      <vt:lpstr>Objektivní kritéria hodnocení kvality</vt:lpstr>
      <vt:lpstr>Subjektivní kritéria hodnocení kvality</vt:lpstr>
      <vt:lpstr>Subjektivní kritéria hodnocení kvality - bolestivost</vt:lpstr>
      <vt:lpstr>Děkuji za pozornost  Ing. Vladimír Duchoň vladimir.duchon@fnhk.cz</vt:lpstr>
    </vt:vector>
  </TitlesOfParts>
  <Company>FNHK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kopecji1</dc:creator>
  <cp:lastModifiedBy>Duchoň Vladimír</cp:lastModifiedBy>
  <cp:revision>264</cp:revision>
  <dcterms:created xsi:type="dcterms:W3CDTF">2017-12-19T08:01:14Z</dcterms:created>
  <dcterms:modified xsi:type="dcterms:W3CDTF">2023-08-30T06:16:12Z</dcterms:modified>
</cp:coreProperties>
</file>